
<file path=[Content_Types].xml><?xml version="1.0" encoding="utf-8"?>
<Types xmlns="http://schemas.openxmlformats.org/package/2006/content-types">
  <Default Extension="jpeg" ContentType="image/jpeg"/>
  <Default Extension="jpg" ContentType="image/jpeg"/>
  <Default Extension="jpg&amp;ehk=pKewzIT6lw2NG4i"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2" d="100"/>
          <a:sy n="72" d="100"/>
        </p:scale>
        <p:origin x="456"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3/11/2019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3/11/2019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8.jpg&amp;ehk=pKewzIT6lw2NG4i"/><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hyperlink" Target="http://search.proquest.com/openview/5b46dc4a5906615b92a2f8fa7714c460/1?pq-origsite=gscholar" TargetMode="External"/><Relationship Id="rId2" Type="http://schemas.openxmlformats.org/officeDocument/2006/relationships/hyperlink" Target="http://www.naeyc.org/files/naeyc/file/positions/PSDIV98.PDF"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Cultural  &amp; Linguistic Diversity</a:t>
            </a:r>
          </a:p>
        </p:txBody>
      </p:sp>
      <p:sp>
        <p:nvSpPr>
          <p:cNvPr id="3" name="Subtitle 2"/>
          <p:cNvSpPr>
            <a:spLocks noGrp="1"/>
          </p:cNvSpPr>
          <p:nvPr>
            <p:ph type="subTitle" idx="1"/>
          </p:nvPr>
        </p:nvSpPr>
        <p:spPr>
          <a:xfrm>
            <a:off x="2417780" y="3531204"/>
            <a:ext cx="8637072" cy="510709"/>
          </a:xfrm>
        </p:spPr>
        <p:txBody>
          <a:bodyPr/>
          <a:lstStyle/>
          <a:p>
            <a:r>
              <a:rPr lang="en-US" dirty="0"/>
              <a:t>As Seen by Angielena Williams</a:t>
            </a:r>
          </a:p>
        </p:txBody>
      </p:sp>
    </p:spTree>
    <p:extLst>
      <p:ext uri="{BB962C8B-B14F-4D97-AF65-F5344CB8AC3E}">
        <p14:creationId xmlns:p14="http://schemas.microsoft.com/office/powerpoint/2010/main" val="3151487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Definition</a:t>
            </a:r>
          </a:p>
        </p:txBody>
      </p:sp>
      <p:sp>
        <p:nvSpPr>
          <p:cNvPr id="3" name="Content Placeholder 2"/>
          <p:cNvSpPr>
            <a:spLocks noGrp="1"/>
          </p:cNvSpPr>
          <p:nvPr>
            <p:ph idx="1"/>
          </p:nvPr>
        </p:nvSpPr>
        <p:spPr/>
        <p:txBody>
          <a:bodyPr/>
          <a:lstStyle/>
          <a:p>
            <a:pPr marL="0" indent="0">
              <a:buNone/>
            </a:pPr>
            <a:r>
              <a:rPr lang="en-US" dirty="0"/>
              <a:t>My definition of a strength-based approach/perspective with regard to culturally and linguistically diverse populations in early childhood settings is multi-faceted. “For young children to develop and learn optimally, the early childhood professional must be prepared to meet their diverse developmental, cultural, linguistic, and educational needs” (NAEYC, 1995). Identifying, learning about and collaborating with the families of the children enrolled in the program is key to finding out more about current skills as they relate to the home and English language, socialization and overall development. Building on those findings, can establish meaningful communicative relationships, respect for each others culture, and a determination to create a continuum of individualized care and support.</a:t>
            </a:r>
          </a:p>
        </p:txBody>
      </p:sp>
    </p:spTree>
    <p:extLst>
      <p:ext uri="{BB962C8B-B14F-4D97-AF65-F5344CB8AC3E}">
        <p14:creationId xmlns:p14="http://schemas.microsoft.com/office/powerpoint/2010/main" val="945022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gradFill rotWithShape="1">
            <a:gsLst>
              <a:gs pos="0">
                <a:schemeClr val="bg2">
                  <a:tint val="94000"/>
                  <a:satMod val="80000"/>
                  <a:lumMod val="106000"/>
                </a:schemeClr>
              </a:gs>
              <a:gs pos="100000">
                <a:schemeClr val="bg2">
                  <a:shade val="80000"/>
                </a:schemeClr>
              </a:gs>
            </a:gsLst>
            <a:path path="circle">
              <a:fillToRect l="43000" r="43000" b="100000"/>
            </a:path>
          </a:gradFill>
          <a:ln>
            <a:noFill/>
          </a:ln>
          <a:effectLst/>
        </p:spPr>
      </p:sp>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5" name="Picture 2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7" name="Straight Connector 2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pSp>
        <p:nvGrpSpPr>
          <p:cNvPr id="29" name="Group 28"/>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9" y="482171"/>
            <a:ext cx="4074533" cy="5149101"/>
            <a:chOff x="7463259" y="583365"/>
            <a:chExt cx="4074533" cy="5181928"/>
          </a:xfrm>
        </p:grpSpPr>
        <p:sp>
          <p:nvSpPr>
            <p:cNvPr id="30" name="Rectangle 29"/>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3" name="Straight Connector 32"/>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0359"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 name="Picture Placeholder 5"/>
          <p:cNvPicPr>
            <a:picLocks noGrp="1" noChangeAspect="1"/>
          </p:cNvPicPr>
          <p:nvPr>
            <p:ph type="pic" idx="1"/>
          </p:nvPr>
        </p:nvPicPr>
        <p:blipFill rotWithShape="1">
          <a:blip r:embed="rId3"/>
          <a:srcRect r="3463" b="-4"/>
          <a:stretch/>
        </p:blipFill>
        <p:spPr>
          <a:xfrm>
            <a:off x="1285438" y="1116345"/>
            <a:ext cx="2799103" cy="3866172"/>
          </a:xfrm>
          <a:prstGeom prst="rect">
            <a:avLst/>
          </a:prstGeom>
        </p:spPr>
      </p:pic>
      <p:sp>
        <p:nvSpPr>
          <p:cNvPr id="2" name="Title 1"/>
          <p:cNvSpPr>
            <a:spLocks noGrp="1"/>
          </p:cNvSpPr>
          <p:nvPr>
            <p:ph type="title"/>
          </p:nvPr>
        </p:nvSpPr>
        <p:spPr>
          <a:xfrm>
            <a:off x="5188043" y="804520"/>
            <a:ext cx="5550355" cy="1049235"/>
          </a:xfrm>
        </p:spPr>
        <p:txBody>
          <a:bodyPr vert="horz" lIns="91440" tIns="45720" rIns="91440" bIns="45720" rtlCol="0" anchor="t">
            <a:normAutofit/>
          </a:bodyPr>
          <a:lstStyle/>
          <a:p>
            <a:r>
              <a:rPr lang="en-US" dirty="0"/>
              <a:t>Factors as strengths #1</a:t>
            </a:r>
          </a:p>
        </p:txBody>
      </p:sp>
      <p:sp>
        <p:nvSpPr>
          <p:cNvPr id="4" name="Text Placeholder 3"/>
          <p:cNvSpPr>
            <a:spLocks noGrp="1"/>
          </p:cNvSpPr>
          <p:nvPr>
            <p:ph type="body" sz="half" idx="2"/>
          </p:nvPr>
        </p:nvSpPr>
        <p:spPr>
          <a:xfrm>
            <a:off x="5188043" y="2015732"/>
            <a:ext cx="5550355" cy="3450613"/>
          </a:xfrm>
        </p:spPr>
        <p:txBody>
          <a:bodyPr vert="horz" lIns="91440" tIns="45720" rIns="91440" bIns="45720" rtlCol="0" anchor="t">
            <a:normAutofit/>
          </a:bodyPr>
          <a:lstStyle/>
          <a:p>
            <a:r>
              <a:rPr lang="en-US" dirty="0"/>
              <a:t>“Acknowledge that children can demonstrate their knowledge and capabilities in many ways” (NAEYC, 1995). The picture that I have chosen for this strength is of one of my small groups in which I have two of my ELL students with my EL students, problem solving together during a math activity in which they had to identify the number in their home language or English, then count out that many farm animals.</a:t>
            </a:r>
          </a:p>
        </p:txBody>
      </p:sp>
    </p:spTree>
    <p:extLst>
      <p:ext uri="{BB962C8B-B14F-4D97-AF65-F5344CB8AC3E}">
        <p14:creationId xmlns:p14="http://schemas.microsoft.com/office/powerpoint/2010/main" val="3132035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gradFill rotWithShape="1">
            <a:gsLst>
              <a:gs pos="0">
                <a:schemeClr val="bg2">
                  <a:tint val="94000"/>
                  <a:satMod val="80000"/>
                  <a:lumMod val="106000"/>
                </a:schemeClr>
              </a:gs>
              <a:gs pos="100000">
                <a:schemeClr val="bg2">
                  <a:shade val="80000"/>
                </a:schemeClr>
              </a:gs>
            </a:gsLst>
            <a:path path="circle">
              <a:fillToRect l="43000" r="43000" b="100000"/>
            </a:path>
          </a:gradFill>
          <a:ln>
            <a:noFill/>
          </a:ln>
          <a:effectLst/>
        </p:spPr>
      </p:sp>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5" name="Picture 2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7" name="Straight Connector 2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4956103"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31" name="Group 30"/>
          <p:cNvGrpSpPr>
            <a:grpSpLocks noGrp="1" noUngrp="1" noRot="1" noChangeAspect="1" noMove="1" noResize="1"/>
          </p:cNvGrpSpPr>
          <p:nvPr>
            <p:extLst>
              <p:ext uri="{386F3935-93C4-4BCD-93E2-E3B085C9AB24}">
                <p16:designElem xmlns:p16="http://schemas.microsoft.com/office/powerpoint/2015/main" val="1"/>
              </p:ext>
            </p:extLst>
          </p:nvPr>
        </p:nvGrpSpPr>
        <p:grpSpPr>
          <a:xfrm>
            <a:off x="6899254" y="482171"/>
            <a:ext cx="4652668" cy="5149101"/>
            <a:chOff x="6885125" y="583365"/>
            <a:chExt cx="4652668" cy="5181928"/>
          </a:xfrm>
        </p:grpSpPr>
        <p:sp>
          <p:nvSpPr>
            <p:cNvPr id="32" name="Rectangle 31"/>
            <p:cNvSpPr/>
            <p:nvPr>
              <p:extLst>
                <p:ext uri="{386F3935-93C4-4BCD-93E2-E3B085C9AB24}">
                  <p16:designElem xmlns:p16="http://schemas.microsoft.com/office/powerpoint/2015/main" val="1"/>
                </p:ext>
              </p:extLst>
            </p:nvPr>
          </p:nvSpPr>
          <p:spPr>
            <a:xfrm>
              <a:off x="6885125" y="583365"/>
              <a:ext cx="4652668"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extLst>
                <p:ext uri="{386F3935-93C4-4BCD-93E2-E3B085C9AB24}">
                  <p16:designElem xmlns:p16="http://schemas.microsoft.com/office/powerpoint/2015/main" val="1"/>
                </p:ext>
              </p:extLst>
            </p:nvPr>
          </p:nvSpPr>
          <p:spPr>
            <a:xfrm>
              <a:off x="7225358" y="915807"/>
              <a:ext cx="400124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 name="Picture Placeholder 5"/>
          <p:cNvPicPr>
            <a:picLocks noGrp="1" noChangeAspect="1"/>
          </p:cNvPicPr>
          <p:nvPr>
            <p:ph type="pic" idx="1"/>
          </p:nvPr>
        </p:nvPicPr>
        <p:blipFill rotWithShape="1">
          <a:blip r:embed="rId3"/>
          <a:srcRect t="6988" r="-1" b="6714"/>
          <a:stretch/>
        </p:blipFill>
        <p:spPr>
          <a:xfrm>
            <a:off x="7555450" y="1116345"/>
            <a:ext cx="3360025" cy="3866172"/>
          </a:xfrm>
          <a:prstGeom prst="rect">
            <a:avLst/>
          </a:prstGeom>
        </p:spPr>
      </p:pic>
      <p:sp>
        <p:nvSpPr>
          <p:cNvPr id="2" name="Title 1"/>
          <p:cNvSpPr>
            <a:spLocks noGrp="1"/>
          </p:cNvSpPr>
          <p:nvPr>
            <p:ph type="title"/>
          </p:nvPr>
        </p:nvSpPr>
        <p:spPr>
          <a:xfrm>
            <a:off x="1451581" y="804520"/>
            <a:ext cx="4958419" cy="1049235"/>
          </a:xfrm>
        </p:spPr>
        <p:txBody>
          <a:bodyPr vert="horz" lIns="91440" tIns="45720" rIns="91440" bIns="45720" rtlCol="0" anchor="t">
            <a:normAutofit/>
          </a:bodyPr>
          <a:lstStyle/>
          <a:p>
            <a:r>
              <a:rPr lang="en-US" dirty="0"/>
              <a:t>Factors as strengths #2</a:t>
            </a:r>
          </a:p>
        </p:txBody>
      </p:sp>
      <p:sp>
        <p:nvSpPr>
          <p:cNvPr id="4" name="Text Placeholder 3"/>
          <p:cNvSpPr>
            <a:spLocks noGrp="1"/>
          </p:cNvSpPr>
          <p:nvPr>
            <p:ph type="body" sz="half" idx="2"/>
          </p:nvPr>
        </p:nvSpPr>
        <p:spPr>
          <a:xfrm>
            <a:off x="1451581" y="2015732"/>
            <a:ext cx="4958419" cy="3450613"/>
          </a:xfrm>
        </p:spPr>
        <p:txBody>
          <a:bodyPr vert="horz" lIns="91440" tIns="45720" rIns="91440" bIns="45720" rtlCol="0" anchor="t">
            <a:normAutofit/>
          </a:bodyPr>
          <a:lstStyle/>
          <a:p>
            <a:r>
              <a:rPr lang="en-US" dirty="0"/>
              <a:t>“Every child, regardless of his or her personal and family situation, has strengths that are unique to the individual” (Rudolph, S. M., &amp; Epstein, M. H. 2000). This family has four generations of family living under one roof and they all support one another in every aspect of life, to include early childhood education. I have had this student for two years now and this year, a cousin. This family is always involved in what we do.</a:t>
            </a:r>
          </a:p>
        </p:txBody>
      </p:sp>
    </p:spTree>
    <p:extLst>
      <p:ext uri="{BB962C8B-B14F-4D97-AF65-F5344CB8AC3E}">
        <p14:creationId xmlns:p14="http://schemas.microsoft.com/office/powerpoint/2010/main" val="2312565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gradFill rotWithShape="1">
            <a:gsLst>
              <a:gs pos="0">
                <a:schemeClr val="bg2">
                  <a:tint val="94000"/>
                  <a:satMod val="80000"/>
                  <a:lumMod val="106000"/>
                </a:schemeClr>
              </a:gs>
              <a:gs pos="100000">
                <a:schemeClr val="bg2">
                  <a:shade val="80000"/>
                </a:schemeClr>
              </a:gs>
            </a:gsLst>
            <a:path path="circle">
              <a:fillToRect l="43000" r="43000" b="100000"/>
            </a:path>
          </a:gradFill>
          <a:ln>
            <a:noFill/>
          </a:ln>
          <a:effectLst/>
        </p:spPr>
      </p:sp>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5" name="Picture 2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7" name="Straight Connector 2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pSp>
        <p:nvGrpSpPr>
          <p:cNvPr id="29" name="Group 28"/>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9" y="482171"/>
            <a:ext cx="4074533" cy="5149101"/>
            <a:chOff x="7463259" y="583365"/>
            <a:chExt cx="4074533" cy="5181928"/>
          </a:xfrm>
        </p:grpSpPr>
        <p:sp>
          <p:nvSpPr>
            <p:cNvPr id="30" name="Rectangle 29"/>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3" name="Straight Connector 32"/>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0359"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 name="Picture Placeholder 5"/>
          <p:cNvPicPr>
            <a:picLocks noGrp="1" noChangeAspect="1"/>
          </p:cNvPicPr>
          <p:nvPr>
            <p:ph type="pic" idx="1"/>
          </p:nvPr>
        </p:nvPicPr>
        <p:blipFill rotWithShape="1">
          <a:blip r:embed="rId3"/>
          <a:srcRect r="3463" b="-4"/>
          <a:stretch/>
        </p:blipFill>
        <p:spPr>
          <a:xfrm>
            <a:off x="1285438" y="1116345"/>
            <a:ext cx="2799103" cy="3866172"/>
          </a:xfrm>
          <a:prstGeom prst="rect">
            <a:avLst/>
          </a:prstGeom>
        </p:spPr>
      </p:pic>
      <p:sp>
        <p:nvSpPr>
          <p:cNvPr id="2" name="Title 1"/>
          <p:cNvSpPr>
            <a:spLocks noGrp="1"/>
          </p:cNvSpPr>
          <p:nvPr>
            <p:ph type="title"/>
          </p:nvPr>
        </p:nvSpPr>
        <p:spPr>
          <a:xfrm>
            <a:off x="5188043" y="804520"/>
            <a:ext cx="5550355" cy="1049235"/>
          </a:xfrm>
        </p:spPr>
        <p:txBody>
          <a:bodyPr vert="horz" lIns="91440" tIns="45720" rIns="91440" bIns="45720" rtlCol="0" anchor="t">
            <a:normAutofit/>
          </a:bodyPr>
          <a:lstStyle/>
          <a:p>
            <a:r>
              <a:rPr lang="en-US" dirty="0"/>
              <a:t>Factors as strengths #3</a:t>
            </a:r>
          </a:p>
        </p:txBody>
      </p:sp>
      <p:sp>
        <p:nvSpPr>
          <p:cNvPr id="4" name="Text Placeholder 3"/>
          <p:cNvSpPr>
            <a:spLocks noGrp="1"/>
          </p:cNvSpPr>
          <p:nvPr>
            <p:ph type="body" sz="half" idx="2"/>
          </p:nvPr>
        </p:nvSpPr>
        <p:spPr>
          <a:xfrm>
            <a:off x="5188043" y="2015732"/>
            <a:ext cx="5550355" cy="3450613"/>
          </a:xfrm>
        </p:spPr>
        <p:txBody>
          <a:bodyPr vert="horz" lIns="91440" tIns="45720" rIns="91440" bIns="45720" rtlCol="0" anchor="t">
            <a:normAutofit/>
          </a:bodyPr>
          <a:lstStyle/>
          <a:p>
            <a:r>
              <a:rPr lang="en-US" dirty="0"/>
              <a:t>“Children are influenced and motivated by the way significant people in their lives respond to them” (NAEYC, 1995). In this particular family (Vietnamese) the father is the main figure head when it comes to emails, conferences, and discussions about how to better influence more interaction and language learning with their son. Mom is sweet and very involved, but quiet when dad is present. Totally cultural and respected.</a:t>
            </a:r>
          </a:p>
        </p:txBody>
      </p:sp>
    </p:spTree>
    <p:extLst>
      <p:ext uri="{BB962C8B-B14F-4D97-AF65-F5344CB8AC3E}">
        <p14:creationId xmlns:p14="http://schemas.microsoft.com/office/powerpoint/2010/main" val="3952483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gradFill rotWithShape="1">
            <a:gsLst>
              <a:gs pos="0">
                <a:schemeClr val="bg2">
                  <a:tint val="94000"/>
                  <a:satMod val="80000"/>
                  <a:lumMod val="106000"/>
                </a:schemeClr>
              </a:gs>
              <a:gs pos="100000">
                <a:schemeClr val="bg2">
                  <a:shade val="80000"/>
                </a:schemeClr>
              </a:gs>
            </a:gsLst>
            <a:path path="circle">
              <a:fillToRect l="43000" r="43000" b="100000"/>
            </a:path>
          </a:gradFill>
          <a:ln>
            <a:noFill/>
          </a:ln>
          <a:effectLst/>
        </p:spPr>
      </p:sp>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5" name="Picture 2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7" name="Straight Connector 2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4956103"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31" name="Group 30"/>
          <p:cNvGrpSpPr>
            <a:grpSpLocks noGrp="1" noUngrp="1" noRot="1" noChangeAspect="1" noMove="1" noResize="1"/>
          </p:cNvGrpSpPr>
          <p:nvPr>
            <p:extLst>
              <p:ext uri="{386F3935-93C4-4BCD-93E2-E3B085C9AB24}">
                <p16:designElem xmlns:p16="http://schemas.microsoft.com/office/powerpoint/2015/main" val="1"/>
              </p:ext>
            </p:extLst>
          </p:nvPr>
        </p:nvGrpSpPr>
        <p:grpSpPr>
          <a:xfrm>
            <a:off x="6899254" y="482171"/>
            <a:ext cx="4652668" cy="5149101"/>
            <a:chOff x="6885125" y="583365"/>
            <a:chExt cx="4652668" cy="5181928"/>
          </a:xfrm>
        </p:grpSpPr>
        <p:sp>
          <p:nvSpPr>
            <p:cNvPr id="32" name="Rectangle 31"/>
            <p:cNvSpPr/>
            <p:nvPr>
              <p:extLst>
                <p:ext uri="{386F3935-93C4-4BCD-93E2-E3B085C9AB24}">
                  <p16:designElem xmlns:p16="http://schemas.microsoft.com/office/powerpoint/2015/main" val="1"/>
                </p:ext>
              </p:extLst>
            </p:nvPr>
          </p:nvSpPr>
          <p:spPr>
            <a:xfrm>
              <a:off x="6885125" y="583365"/>
              <a:ext cx="4652668"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extLst>
                <p:ext uri="{386F3935-93C4-4BCD-93E2-E3B085C9AB24}">
                  <p16:designElem xmlns:p16="http://schemas.microsoft.com/office/powerpoint/2015/main" val="1"/>
                </p:ext>
              </p:extLst>
            </p:nvPr>
          </p:nvSpPr>
          <p:spPr>
            <a:xfrm>
              <a:off x="7225358" y="915807"/>
              <a:ext cx="400124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 name="Picture Placeholder 5"/>
          <p:cNvPicPr>
            <a:picLocks noGrp="1" noChangeAspect="1"/>
          </p:cNvPicPr>
          <p:nvPr>
            <p:ph type="pic" idx="1"/>
          </p:nvPr>
        </p:nvPicPr>
        <p:blipFill rotWithShape="1">
          <a:blip r:embed="rId3"/>
          <a:srcRect r="34818" b="-2"/>
          <a:stretch/>
        </p:blipFill>
        <p:spPr>
          <a:xfrm>
            <a:off x="7555450" y="1116345"/>
            <a:ext cx="3360025" cy="3866172"/>
          </a:xfrm>
          <a:prstGeom prst="rect">
            <a:avLst/>
          </a:prstGeom>
        </p:spPr>
      </p:pic>
      <p:sp>
        <p:nvSpPr>
          <p:cNvPr id="2" name="Title 1"/>
          <p:cNvSpPr>
            <a:spLocks noGrp="1"/>
          </p:cNvSpPr>
          <p:nvPr>
            <p:ph type="title"/>
          </p:nvPr>
        </p:nvSpPr>
        <p:spPr>
          <a:xfrm>
            <a:off x="1451581" y="804520"/>
            <a:ext cx="4958419" cy="1049235"/>
          </a:xfrm>
        </p:spPr>
        <p:txBody>
          <a:bodyPr vert="horz" lIns="91440" tIns="45720" rIns="91440" bIns="45720" rtlCol="0" anchor="t">
            <a:normAutofit/>
          </a:bodyPr>
          <a:lstStyle/>
          <a:p>
            <a:r>
              <a:rPr lang="en-US" dirty="0"/>
              <a:t>Factors as strengths #4</a:t>
            </a:r>
          </a:p>
        </p:txBody>
      </p:sp>
      <p:sp>
        <p:nvSpPr>
          <p:cNvPr id="4" name="Text Placeholder 3"/>
          <p:cNvSpPr>
            <a:spLocks noGrp="1"/>
          </p:cNvSpPr>
          <p:nvPr>
            <p:ph type="body" sz="half" idx="2"/>
          </p:nvPr>
        </p:nvSpPr>
        <p:spPr>
          <a:xfrm>
            <a:off x="1451581" y="2015732"/>
            <a:ext cx="4958419" cy="3450613"/>
          </a:xfrm>
        </p:spPr>
        <p:txBody>
          <a:bodyPr vert="horz" lIns="91440" tIns="45720" rIns="91440" bIns="45720" rtlCol="0" anchor="t">
            <a:normAutofit/>
          </a:bodyPr>
          <a:lstStyle/>
          <a:p>
            <a:r>
              <a:rPr lang="en-US" dirty="0"/>
              <a:t>“Understand that without comprehensible input, second language learning can be difficult” (NAEYC, 1995). There are times that I strategically place my IA (Spanish native language) in a group with ELL students when more explanation is needed to complete a project, like our dinosaur eggs. My Spanish is very limited, conversational at best. Karina is a very valuable resource in allowing the students to not only hear, but comprehend the expectation, fostering a sense of accomplishment.</a:t>
            </a:r>
          </a:p>
        </p:txBody>
      </p:sp>
    </p:spTree>
    <p:extLst>
      <p:ext uri="{BB962C8B-B14F-4D97-AF65-F5344CB8AC3E}">
        <p14:creationId xmlns:p14="http://schemas.microsoft.com/office/powerpoint/2010/main" val="2909636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gradFill rotWithShape="1">
            <a:gsLst>
              <a:gs pos="0">
                <a:schemeClr val="bg2">
                  <a:tint val="94000"/>
                  <a:satMod val="80000"/>
                  <a:lumMod val="106000"/>
                </a:schemeClr>
              </a:gs>
              <a:gs pos="100000">
                <a:schemeClr val="bg2">
                  <a:shade val="80000"/>
                </a:schemeClr>
              </a:gs>
            </a:gsLst>
            <a:path path="circle">
              <a:fillToRect l="43000" r="43000" b="100000"/>
            </a:path>
          </a:gradFill>
          <a:ln>
            <a:noFill/>
          </a:ln>
          <a:effectLst/>
        </p:spPr>
      </p:sp>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5" name="Picture 2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7" name="Straight Connector 2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31" name="Group 30"/>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7463259" y="583365"/>
            <a:chExt cx="6104330" cy="5181928"/>
          </a:xfrm>
        </p:grpSpPr>
        <p:sp>
          <p:nvSpPr>
            <p:cNvPr id="32" name="Rectangle 31"/>
            <p:cNvSpPr/>
            <p:nvPr>
              <p:extLst>
                <p:ext uri="{386F3935-93C4-4BCD-93E2-E3B085C9AB24}">
                  <p16:designElem xmlns:p16="http://schemas.microsoft.com/office/powerpoint/2015/main"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extLst>
                <p:ext uri="{386F3935-93C4-4BCD-93E2-E3B085C9AB24}">
                  <p16:designElem xmlns:p16="http://schemas.microsoft.com/office/powerpoint/2015/main"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 name="Picture Placeholder 5"/>
          <p:cNvPicPr>
            <a:picLocks noGrp="1" noChangeAspect="1"/>
          </p:cNvPicPr>
          <p:nvPr>
            <p:ph type="pic" idx="1"/>
          </p:nvPr>
        </p:nvPicPr>
        <p:blipFill rotWithShape="1">
          <a:blip r:embed="rId3"/>
          <a:srcRect l="6397" r="-2" b="-2"/>
          <a:stretch/>
        </p:blipFill>
        <p:spPr>
          <a:xfrm>
            <a:off x="1271223" y="1116345"/>
            <a:ext cx="4825148" cy="3866172"/>
          </a:xfrm>
          <a:prstGeom prst="rect">
            <a:avLst/>
          </a:prstGeom>
        </p:spPr>
      </p:pic>
      <p:sp>
        <p:nvSpPr>
          <p:cNvPr id="2" name="Title 1"/>
          <p:cNvSpPr>
            <a:spLocks noGrp="1"/>
          </p:cNvSpPr>
          <p:nvPr>
            <p:ph type="title"/>
          </p:nvPr>
        </p:nvSpPr>
        <p:spPr>
          <a:xfrm>
            <a:off x="7218030" y="804520"/>
            <a:ext cx="3520367" cy="1049235"/>
          </a:xfrm>
        </p:spPr>
        <p:txBody>
          <a:bodyPr vert="horz" lIns="91440" tIns="45720" rIns="91440" bIns="45720" rtlCol="0" anchor="t">
            <a:normAutofit/>
          </a:bodyPr>
          <a:lstStyle/>
          <a:p>
            <a:r>
              <a:rPr lang="en-US" dirty="0"/>
              <a:t>Factors as strengths #5</a:t>
            </a:r>
          </a:p>
        </p:txBody>
      </p:sp>
      <p:sp>
        <p:nvSpPr>
          <p:cNvPr id="4" name="Text Placeholder 3"/>
          <p:cNvSpPr>
            <a:spLocks noGrp="1"/>
          </p:cNvSpPr>
          <p:nvPr>
            <p:ph type="body" sz="half" idx="2"/>
          </p:nvPr>
        </p:nvSpPr>
        <p:spPr>
          <a:xfrm>
            <a:off x="7218029" y="2015732"/>
            <a:ext cx="3520368" cy="3450613"/>
          </a:xfrm>
        </p:spPr>
        <p:txBody>
          <a:bodyPr vert="horz" lIns="91440" tIns="45720" rIns="91440" bIns="45720" rtlCol="0" anchor="t">
            <a:normAutofit/>
          </a:bodyPr>
          <a:lstStyle/>
          <a:p>
            <a:pPr>
              <a:lnSpc>
                <a:spcPct val="110000"/>
              </a:lnSpc>
            </a:pPr>
            <a:r>
              <a:rPr lang="en-US" sz="1500" dirty="0"/>
              <a:t>“Encourage and assist all parents in becoming knowledgeable about the cognitive value for children knowing more than one language, and provide them with strategies to support, maintain, and preserve home-language learning” (NAEYC, 1995). I have a selection of reading materials that I send home with all parents in their home language, when possible. I also have a Take Home Friend that we send home with English-Spanish translations, and a few in Vietnamese.</a:t>
            </a:r>
          </a:p>
        </p:txBody>
      </p:sp>
    </p:spTree>
    <p:extLst>
      <p:ext uri="{BB962C8B-B14F-4D97-AF65-F5344CB8AC3E}">
        <p14:creationId xmlns:p14="http://schemas.microsoft.com/office/powerpoint/2010/main" val="3128907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gradFill rotWithShape="1">
            <a:gsLst>
              <a:gs pos="0">
                <a:schemeClr val="bg2">
                  <a:tint val="94000"/>
                  <a:satMod val="80000"/>
                  <a:lumMod val="106000"/>
                </a:schemeClr>
              </a:gs>
              <a:gs pos="100000">
                <a:schemeClr val="bg2">
                  <a:shade val="80000"/>
                </a:schemeClr>
              </a:gs>
            </a:gsLst>
            <a:path path="circle">
              <a:fillToRect l="43000" r="43000" b="100000"/>
            </a:path>
          </a:gradFill>
          <a:ln>
            <a:noFill/>
          </a:ln>
          <a:effectLst/>
        </p:spPr>
      </p:sp>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5" name="Picture 2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7" name="Straight Connector 2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4956103"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31" name="Group 30"/>
          <p:cNvGrpSpPr>
            <a:grpSpLocks noGrp="1" noUngrp="1" noRot="1" noChangeAspect="1" noMove="1" noResize="1"/>
          </p:cNvGrpSpPr>
          <p:nvPr>
            <p:extLst>
              <p:ext uri="{386F3935-93C4-4BCD-93E2-E3B085C9AB24}">
                <p16:designElem xmlns:p16="http://schemas.microsoft.com/office/powerpoint/2015/main" val="1"/>
              </p:ext>
            </p:extLst>
          </p:nvPr>
        </p:nvGrpSpPr>
        <p:grpSpPr>
          <a:xfrm>
            <a:off x="6899254" y="482171"/>
            <a:ext cx="4652668" cy="5149101"/>
            <a:chOff x="6885125" y="583365"/>
            <a:chExt cx="4652668" cy="5181928"/>
          </a:xfrm>
        </p:grpSpPr>
        <p:sp>
          <p:nvSpPr>
            <p:cNvPr id="32" name="Rectangle 31"/>
            <p:cNvSpPr/>
            <p:nvPr>
              <p:extLst>
                <p:ext uri="{386F3935-93C4-4BCD-93E2-E3B085C9AB24}">
                  <p16:designElem xmlns:p16="http://schemas.microsoft.com/office/powerpoint/2015/main" val="1"/>
                </p:ext>
              </p:extLst>
            </p:nvPr>
          </p:nvSpPr>
          <p:spPr>
            <a:xfrm>
              <a:off x="6885125" y="583365"/>
              <a:ext cx="4652668"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extLst>
                <p:ext uri="{386F3935-93C4-4BCD-93E2-E3B085C9AB24}">
                  <p16:designElem xmlns:p16="http://schemas.microsoft.com/office/powerpoint/2015/main" val="1"/>
                </p:ext>
              </p:extLst>
            </p:nvPr>
          </p:nvSpPr>
          <p:spPr>
            <a:xfrm>
              <a:off x="7225358" y="915807"/>
              <a:ext cx="400124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 name="Picture Placeholder 5"/>
          <p:cNvPicPr>
            <a:picLocks noGrp="1" noChangeAspect="1"/>
          </p:cNvPicPr>
          <p:nvPr>
            <p:ph type="pic" idx="1"/>
          </p:nvPr>
        </p:nvPicPr>
        <p:blipFill rotWithShape="1">
          <a:blip r:embed="rId3"/>
          <a:srcRect l="10841" r="2861" b="-1"/>
          <a:stretch/>
        </p:blipFill>
        <p:spPr>
          <a:xfrm rot="5400000">
            <a:off x="7302376" y="1369418"/>
            <a:ext cx="3866172" cy="3360025"/>
          </a:xfrm>
          <a:prstGeom prst="rect">
            <a:avLst/>
          </a:prstGeom>
        </p:spPr>
      </p:pic>
      <p:sp>
        <p:nvSpPr>
          <p:cNvPr id="2" name="Title 1"/>
          <p:cNvSpPr>
            <a:spLocks noGrp="1"/>
          </p:cNvSpPr>
          <p:nvPr>
            <p:ph type="title"/>
          </p:nvPr>
        </p:nvSpPr>
        <p:spPr>
          <a:xfrm>
            <a:off x="1451581" y="804520"/>
            <a:ext cx="4958419" cy="1049235"/>
          </a:xfrm>
        </p:spPr>
        <p:txBody>
          <a:bodyPr vert="horz" lIns="91440" tIns="45720" rIns="91440" bIns="45720" rtlCol="0" anchor="t">
            <a:normAutofit/>
          </a:bodyPr>
          <a:lstStyle/>
          <a:p>
            <a:r>
              <a:rPr lang="en-US" dirty="0"/>
              <a:t>Factors as strengths #6</a:t>
            </a:r>
          </a:p>
        </p:txBody>
      </p:sp>
      <p:sp>
        <p:nvSpPr>
          <p:cNvPr id="4" name="Text Placeholder 3"/>
          <p:cNvSpPr>
            <a:spLocks noGrp="1"/>
          </p:cNvSpPr>
          <p:nvPr>
            <p:ph type="body" sz="half" idx="2"/>
          </p:nvPr>
        </p:nvSpPr>
        <p:spPr>
          <a:xfrm>
            <a:off x="1451581" y="2015732"/>
            <a:ext cx="4958419" cy="3450613"/>
          </a:xfrm>
        </p:spPr>
        <p:txBody>
          <a:bodyPr vert="horz" lIns="91440" tIns="45720" rIns="91440" bIns="45720" rtlCol="0" anchor="t">
            <a:normAutofit/>
          </a:bodyPr>
          <a:lstStyle/>
          <a:p>
            <a:r>
              <a:rPr lang="en-US" dirty="0"/>
              <a:t>In the text, Anti-Bias Education for Ourselves and Young Children and Ourselves (</a:t>
            </a:r>
            <a:r>
              <a:rPr lang="en-US" dirty="0" err="1"/>
              <a:t>Derman</a:t>
            </a:r>
            <a:r>
              <a:rPr lang="en-US" dirty="0"/>
              <a:t>-Sparks &amp; Edwards, 2010), they discuss an article entitled, ‘Why Don’t They Learn English?” (Luis Hernandez) and provide insights to how to reflect and be considerate of the time and concentration that it takes for any one person to learn a language, let alone more than one. Embrace it!</a:t>
            </a:r>
          </a:p>
        </p:txBody>
      </p:sp>
    </p:spTree>
    <p:extLst>
      <p:ext uri="{BB962C8B-B14F-4D97-AF65-F5344CB8AC3E}">
        <p14:creationId xmlns:p14="http://schemas.microsoft.com/office/powerpoint/2010/main" val="1819482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gradFill rotWithShape="1">
            <a:gsLst>
              <a:gs pos="0">
                <a:schemeClr val="bg2">
                  <a:tint val="94000"/>
                  <a:satMod val="80000"/>
                  <a:lumMod val="106000"/>
                </a:schemeClr>
              </a:gs>
              <a:gs pos="100000">
                <a:schemeClr val="bg2">
                  <a:shade val="80000"/>
                </a:schemeClr>
              </a:gs>
            </a:gsLst>
            <a:path path="circle">
              <a:fillToRect l="43000" r="43000" b="100000"/>
            </a:path>
          </a:gradFill>
          <a:ln>
            <a:noFill/>
          </a:ln>
          <a:effectLst/>
        </p:spPr>
      </p:sp>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5" name="Picture 2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7" name="Straight Connector 2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pSp>
        <p:nvGrpSpPr>
          <p:cNvPr id="29" name="Group 28"/>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632237" y="482171"/>
            <a:chExt cx="6104331" cy="5149101"/>
          </a:xfrm>
        </p:grpSpPr>
        <p:sp>
          <p:nvSpPr>
            <p:cNvPr id="30" name="Rectangle 29"/>
            <p:cNvSpPr/>
            <p:nvPr>
              <p:extLst>
                <p:ext uri="{386F3935-93C4-4BCD-93E2-E3B085C9AB24}">
                  <p16:designElem xmlns:p16="http://schemas.microsoft.com/office/powerpoint/2015/main" val="1"/>
                </p:ext>
              </p:extLst>
            </p:nvPr>
          </p:nvSpPr>
          <p:spPr>
            <a:xfrm>
              <a:off x="632237" y="482171"/>
              <a:ext cx="6104331"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extLst>
                <p:ext uri="{386F3935-93C4-4BCD-93E2-E3B085C9AB24}">
                  <p16:designElem xmlns:p16="http://schemas.microsoft.com/office/powerpoint/2015/main" val="1"/>
                </p:ext>
              </p:extLst>
            </p:nvPr>
          </p:nvSpPr>
          <p:spPr>
            <a:xfrm>
              <a:off x="945296" y="812507"/>
              <a:ext cx="5471355"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3" name="Rectangle 3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7042" y="984450"/>
            <a:ext cx="5145580"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 name="Picture Placeholder 5"/>
          <p:cNvPicPr>
            <a:picLocks noGrp="1" noChangeAspect="1"/>
          </p:cNvPicPr>
          <p:nvPr>
            <p:ph type="pic" idx="1"/>
          </p:nvPr>
        </p:nvPicPr>
        <p:blipFill rotWithShape="1">
          <a:blip r:embed="rId3"/>
          <a:srcRect/>
          <a:stretch/>
        </p:blipFill>
        <p:spPr>
          <a:xfrm>
            <a:off x="1653196" y="1116345"/>
            <a:ext cx="4061201" cy="3866172"/>
          </a:xfrm>
          <a:prstGeom prst="rect">
            <a:avLst/>
          </a:prstGeom>
        </p:spPr>
      </p:pic>
      <p:sp>
        <p:nvSpPr>
          <p:cNvPr id="2" name="Title 1"/>
          <p:cNvSpPr>
            <a:spLocks noGrp="1"/>
          </p:cNvSpPr>
          <p:nvPr>
            <p:ph type="title"/>
          </p:nvPr>
        </p:nvSpPr>
        <p:spPr>
          <a:xfrm>
            <a:off x="7218030" y="804520"/>
            <a:ext cx="3520367" cy="1049235"/>
          </a:xfrm>
        </p:spPr>
        <p:txBody>
          <a:bodyPr vert="horz" lIns="91440" tIns="45720" rIns="91440" bIns="45720" rtlCol="0" anchor="t">
            <a:normAutofit/>
          </a:bodyPr>
          <a:lstStyle/>
          <a:p>
            <a:r>
              <a:rPr lang="en-US" dirty="0"/>
              <a:t>Factors as strengths #7</a:t>
            </a:r>
          </a:p>
        </p:txBody>
      </p:sp>
      <p:sp>
        <p:nvSpPr>
          <p:cNvPr id="4" name="Text Placeholder 3"/>
          <p:cNvSpPr>
            <a:spLocks noGrp="1"/>
          </p:cNvSpPr>
          <p:nvPr>
            <p:ph type="body" sz="half" idx="2"/>
          </p:nvPr>
        </p:nvSpPr>
        <p:spPr>
          <a:xfrm>
            <a:off x="7218029" y="2015732"/>
            <a:ext cx="3520368" cy="3450613"/>
          </a:xfrm>
        </p:spPr>
        <p:txBody>
          <a:bodyPr vert="horz" lIns="91440" tIns="45720" rIns="91440" bIns="45720" rtlCol="0" anchor="t">
            <a:normAutofit/>
          </a:bodyPr>
          <a:lstStyle/>
          <a:p>
            <a:pPr>
              <a:lnSpc>
                <a:spcPct val="110000"/>
              </a:lnSpc>
            </a:pPr>
            <a:r>
              <a:rPr lang="en-US" sz="1700" dirty="0"/>
              <a:t>Include the cultures that you have in your classroom and turn them into learning opportunities for not only you, but for the other students in your classroom. At the beginning of the school year, send home a family survey and ask the parent about their families celebrations, holidays, foods, and beliefs. Invite them to come in and share about their culture and customs.</a:t>
            </a:r>
          </a:p>
        </p:txBody>
      </p:sp>
    </p:spTree>
    <p:extLst>
      <p:ext uri="{BB962C8B-B14F-4D97-AF65-F5344CB8AC3E}">
        <p14:creationId xmlns:p14="http://schemas.microsoft.com/office/powerpoint/2010/main" val="3559802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4266" y="162232"/>
            <a:ext cx="8643154" cy="738648"/>
          </a:xfrm>
        </p:spPr>
        <p:txBody>
          <a:bodyPr/>
          <a:lstStyle/>
          <a:p>
            <a:r>
              <a:rPr lang="en-US" dirty="0"/>
              <a:t>references</a:t>
            </a:r>
          </a:p>
        </p:txBody>
      </p:sp>
      <p:sp>
        <p:nvSpPr>
          <p:cNvPr id="3" name="Text Placeholder 2"/>
          <p:cNvSpPr>
            <a:spLocks noGrp="1"/>
          </p:cNvSpPr>
          <p:nvPr>
            <p:ph type="body" idx="1"/>
          </p:nvPr>
        </p:nvSpPr>
        <p:spPr>
          <a:xfrm>
            <a:off x="1586974" y="900880"/>
            <a:ext cx="8630446" cy="4415914"/>
          </a:xfrm>
        </p:spPr>
        <p:txBody>
          <a:bodyPr>
            <a:normAutofit/>
          </a:bodyPr>
          <a:lstStyle/>
          <a:p>
            <a:r>
              <a:rPr lang="en-US" dirty="0" err="1"/>
              <a:t>Derman</a:t>
            </a:r>
            <a:r>
              <a:rPr lang="en-US" dirty="0"/>
              <a:t>-Sparks, L. &amp; Edwards, J.O. (2010). Anti-Bias Education for Young Children and Ourselves, NAEYC; Washington, DC</a:t>
            </a:r>
          </a:p>
          <a:p>
            <a:r>
              <a:rPr lang="en-US" dirty="0"/>
              <a:t>National Association for the Education of Young Children. (1995). </a:t>
            </a:r>
            <a:r>
              <a:rPr lang="en-US" i="1" dirty="0"/>
              <a:t>Responding to linguistic and cultural diversity: Recommendations for effective early childhood education</a:t>
            </a:r>
            <a:r>
              <a:rPr lang="en-US" dirty="0"/>
              <a:t>. Retrieved from </a:t>
            </a:r>
            <a:r>
              <a:rPr lang="en-US" dirty="0">
                <a:hlinkClick r:id="rId2"/>
              </a:rPr>
              <a:t>http://www.naeyc.org/files/naeyc/file/positions/PSDIV98.PDF</a:t>
            </a:r>
            <a:endParaRPr lang="en-US" dirty="0"/>
          </a:p>
          <a:p>
            <a:r>
              <a:rPr lang="en-US" dirty="0"/>
              <a:t>Rudolph, S. M., &amp; Epstein, M. H. (2000). Empowering children and families through strength-based assessment. </a:t>
            </a:r>
            <a:r>
              <a:rPr lang="en-US" i="1" dirty="0"/>
              <a:t>Reclaiming Children and Youth, 8</a:t>
            </a:r>
            <a:r>
              <a:rPr lang="en-US" dirty="0"/>
              <a:t>(4), 207-209. Retrieved from</a:t>
            </a:r>
            <a:r>
              <a:rPr lang="en-US" dirty="0">
                <a:hlinkClick r:id="rId3"/>
              </a:rPr>
              <a:t>http://search.proquest.com/openview/5b46dc4a5906615b92a2f8fa7714c460/1?pq-origsite=gscholar</a:t>
            </a:r>
            <a:r>
              <a:rPr lang="en-US" dirty="0"/>
              <a:t> </a:t>
            </a:r>
          </a:p>
          <a:p>
            <a:endParaRPr lang="en-US" dirty="0"/>
          </a:p>
        </p:txBody>
      </p:sp>
    </p:spTree>
    <p:extLst>
      <p:ext uri="{BB962C8B-B14F-4D97-AF65-F5344CB8AC3E}">
        <p14:creationId xmlns:p14="http://schemas.microsoft.com/office/powerpoint/2010/main" val="307597126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559</TotalTime>
  <Words>870</Words>
  <Application>Microsoft Office PowerPoint</Application>
  <PresentationFormat>Widescreen</PresentationFormat>
  <Paragraphs>22</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Gill Sans MT</vt:lpstr>
      <vt:lpstr>Gallery</vt:lpstr>
      <vt:lpstr>Cultural  &amp; Linguistic Diversity</vt:lpstr>
      <vt:lpstr>My Definition</vt:lpstr>
      <vt:lpstr>Factors as strengths #1</vt:lpstr>
      <vt:lpstr>Factors as strengths #2</vt:lpstr>
      <vt:lpstr>Factors as strengths #3</vt:lpstr>
      <vt:lpstr>Factors as strengths #4</vt:lpstr>
      <vt:lpstr>Factors as strengths #5</vt:lpstr>
      <vt:lpstr>Factors as strengths #6</vt:lpstr>
      <vt:lpstr>Factors as strengths #7</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&amp; Linguistic Diversity</dc:title>
  <dc:creator>Angielena Williams</dc:creator>
  <cp:lastModifiedBy>Angielena Williams</cp:lastModifiedBy>
  <cp:revision>9</cp:revision>
  <dcterms:created xsi:type="dcterms:W3CDTF">2017-04-17T17:05:06Z</dcterms:created>
  <dcterms:modified xsi:type="dcterms:W3CDTF">2019-03-11T19:57:15Z</dcterms:modified>
</cp:coreProperties>
</file>